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4522" r:id="rId2"/>
    <p:sldId id="7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190E-F4AC-4E74-9AEF-A3F5194D5991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C4E16-C305-4497-9BAF-50DB9967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9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F0B6F-E834-4C38-8D76-C13B5C236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7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F0B6F-E834-4C38-8D76-C13B5C236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85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86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8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969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8162-C184-4217-AEB8-A4C42314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36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2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47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15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66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23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879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88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9945-CFE7-4F55-9B9E-35634F5D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/>
          <p:nvPr/>
        </p:nvSpPr>
        <p:spPr>
          <a:xfrm>
            <a:off x="603899" y="1181228"/>
            <a:ext cx="7889134" cy="951750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11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Equity Derivatives Products</a:t>
            </a:r>
          </a:p>
          <a:p>
            <a:pPr marL="0" marR="0" lvl="0" indent="0" algn="l" defTabSz="91211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Arial"/>
              </a:rPr>
              <a:t>9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:05 AM –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Arial"/>
              </a:rPr>
              <a:t>10:15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AM EST</a:t>
            </a:r>
          </a:p>
          <a:p>
            <a:pPr marL="0" marR="0" lvl="0" indent="0" algn="l" defTabSz="91211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C6E0858-D79E-4BB1-A8F4-A1B7F1F0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78" y="164222"/>
            <a:ext cx="8957669" cy="5435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 rot="0" vert="horz" wrap="square" lIns="91435" tIns="45717" rIns="91435" bIns="4571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Arial"/>
              </a:rPr>
              <a:t>ISDA Virtual Conference: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Introduction to Equity Derivatives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7E0564-0CFA-49FB-8872-AE8F986AFC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01" y="199134"/>
            <a:ext cx="1938370" cy="473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EE95B8-B274-4E89-9130-C69EC1B96C27}"/>
              </a:ext>
            </a:extLst>
          </p:cNvPr>
          <p:cNvSpPr/>
          <p:nvPr/>
        </p:nvSpPr>
        <p:spPr>
          <a:xfrm>
            <a:off x="603899" y="880517"/>
            <a:ext cx="2929841" cy="369326"/>
          </a:xfrm>
          <a:prstGeom prst="rect">
            <a:avLst/>
          </a:prstGeom>
        </p:spPr>
        <p:txBody>
          <a:bodyPr wrap="none" lIns="91440" tIns="45717" rIns="91440" bIns="45717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Tuesday, November 12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t>2024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0C560E-968B-4157-BA1F-D528AF4EC4BE}"/>
              </a:ext>
            </a:extLst>
          </p:cNvPr>
          <p:cNvCxnSpPr/>
          <p:nvPr/>
        </p:nvCxnSpPr>
        <p:spPr>
          <a:xfrm>
            <a:off x="590284" y="819565"/>
            <a:ext cx="11041681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94499" y="6356350"/>
            <a:ext cx="6549852" cy="363929"/>
          </a:xfrm>
          <a:prstGeom prst="rect">
            <a:avLst/>
          </a:prstGeom>
        </p:spPr>
        <p:txBody>
          <a:bodyPr wrap="non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ISDA is a registered trademark of the International Swaps and Derivatives Association,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Copyright © 2024 International Swaps and Derivatives Association, Inc.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E5BC0-F3BF-DC44-4FF3-24B84DCF3269}"/>
              </a:ext>
            </a:extLst>
          </p:cNvPr>
          <p:cNvGrpSpPr/>
          <p:nvPr/>
        </p:nvGrpSpPr>
        <p:grpSpPr>
          <a:xfrm>
            <a:off x="-1649799" y="4744181"/>
            <a:ext cx="6855598" cy="882922"/>
            <a:chOff x="5264101" y="4105737"/>
            <a:chExt cx="711868" cy="8829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1721CF-18F3-84CA-4EB2-134288CF2C3A}"/>
                </a:ext>
              </a:extLst>
            </p:cNvPr>
            <p:cNvSpPr txBox="1"/>
            <p:nvPr/>
          </p:nvSpPr>
          <p:spPr>
            <a:xfrm>
              <a:off x="5413578" y="4105737"/>
              <a:ext cx="41291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usual"/>
                  <a:cs typeface="Arial"/>
                </a:rPr>
                <a:t>Miller Brownstein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CBC1A6-04B8-F304-8C74-1FF324FB890F}"/>
                </a:ext>
              </a:extLst>
            </p:cNvPr>
            <p:cNvSpPr txBox="1"/>
            <p:nvPr/>
          </p:nvSpPr>
          <p:spPr>
            <a:xfrm>
              <a:off x="5264101" y="4342328"/>
              <a:ext cx="711868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/>
                </a:rPr>
                <a:t>Director and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/>
                </a:rPr>
                <a:t>Assistant General Counsel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Bank of America</a:t>
              </a: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D1C4D4B-9D10-00EE-76E6-1D6972FDEAB8}"/>
              </a:ext>
            </a:extLst>
          </p:cNvPr>
          <p:cNvGrpSpPr/>
          <p:nvPr/>
        </p:nvGrpSpPr>
        <p:grpSpPr>
          <a:xfrm>
            <a:off x="3049477" y="4777974"/>
            <a:ext cx="3095082" cy="882922"/>
            <a:chOff x="5264101" y="4105737"/>
            <a:chExt cx="711868" cy="8829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A250DC-9AFF-AF84-B473-F9B53BEEDBBD}"/>
                </a:ext>
              </a:extLst>
            </p:cNvPr>
            <p:cNvSpPr txBox="1"/>
            <p:nvPr/>
          </p:nvSpPr>
          <p:spPr>
            <a:xfrm>
              <a:off x="5413578" y="4105737"/>
              <a:ext cx="45125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usual"/>
                  <a:cs typeface="Arial"/>
                </a:rPr>
                <a:t>Michael A. 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usual"/>
                  <a:cs typeface="Arial"/>
                </a:rPr>
                <a:t>Caravella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FF2B61-7EFA-CCE0-498E-D6E08038E570}"/>
                </a:ext>
              </a:extLst>
            </p:cNvPr>
            <p:cNvSpPr txBox="1"/>
            <p:nvPr/>
          </p:nvSpPr>
          <p:spPr>
            <a:xfrm>
              <a:off x="5264101" y="4342328"/>
              <a:ext cx="711868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Director and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Associate General Counsel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Citi</a:t>
              </a: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D47A6C-84CB-FD24-EF98-227B102CAA45}"/>
              </a:ext>
            </a:extLst>
          </p:cNvPr>
          <p:cNvGrpSpPr/>
          <p:nvPr/>
        </p:nvGrpSpPr>
        <p:grpSpPr>
          <a:xfrm>
            <a:off x="8285072" y="4780789"/>
            <a:ext cx="4460002" cy="667478"/>
            <a:chOff x="5264101" y="4105737"/>
            <a:chExt cx="711868" cy="6674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C49F63-B0F0-D928-F6F8-3A21DCF3F84A}"/>
                </a:ext>
              </a:extLst>
            </p:cNvPr>
            <p:cNvSpPr txBox="1"/>
            <p:nvPr/>
          </p:nvSpPr>
          <p:spPr>
            <a:xfrm>
              <a:off x="5413578" y="4105737"/>
              <a:ext cx="41291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usual"/>
                  <a:cs typeface="Arial"/>
                </a:rPr>
                <a:t>Doug Shaw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B06C08-E438-D3F5-4553-8AD339B1DEEC}"/>
                </a:ext>
              </a:extLst>
            </p:cNvPr>
            <p:cNvSpPr txBox="1"/>
            <p:nvPr/>
          </p:nvSpPr>
          <p:spPr>
            <a:xfrm>
              <a:off x="5264101" y="4342328"/>
              <a:ext cx="7118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Partner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Linklaters LLP</a:t>
              </a: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56320F-023D-0F16-A71B-EECB36556CAC}"/>
              </a:ext>
            </a:extLst>
          </p:cNvPr>
          <p:cNvGrpSpPr/>
          <p:nvPr/>
        </p:nvGrpSpPr>
        <p:grpSpPr>
          <a:xfrm>
            <a:off x="5359498" y="4780789"/>
            <a:ext cx="4460002" cy="882922"/>
            <a:chOff x="5264101" y="4105737"/>
            <a:chExt cx="711868" cy="8829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2C2A3F-5987-765E-2E95-ACBFBEE5FDCC}"/>
                </a:ext>
              </a:extLst>
            </p:cNvPr>
            <p:cNvSpPr txBox="1"/>
            <p:nvPr/>
          </p:nvSpPr>
          <p:spPr>
            <a:xfrm>
              <a:off x="5413578" y="4105737"/>
              <a:ext cx="41291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usual"/>
                  <a:cs typeface="Arial"/>
                </a:rPr>
                <a:t>Michelangelo de Marzio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4F57FA-D593-9722-96B3-BE59DB5A2524}"/>
                </a:ext>
              </a:extLst>
            </p:cNvPr>
            <p:cNvSpPr txBox="1"/>
            <p:nvPr/>
          </p:nvSpPr>
          <p:spPr>
            <a:xfrm>
              <a:off x="5264101" y="4342328"/>
              <a:ext cx="711868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/>
                </a:rPr>
                <a:t>Director,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/>
                </a:rPr>
                <a:t>Derivatives Product Management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/>
                </a:rPr>
                <a:t>ISDA</a:t>
              </a: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C9F1E4-F00A-FD26-C621-226E53D9A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42423" y="2504760"/>
            <a:ext cx="2094908" cy="20782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922549A7-C07E-2BA2-1C96-4D5A5EC54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93" y="2504271"/>
            <a:ext cx="2204377" cy="227088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8C5E6A-4870-7007-021C-66FD18BE8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50" y="2626236"/>
            <a:ext cx="1999323" cy="20237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1BF1CD-126F-F2E7-9DC0-D80A594B12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14" y="2609648"/>
            <a:ext cx="2017776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488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/>
          <p:nvPr/>
        </p:nvSpPr>
        <p:spPr>
          <a:xfrm>
            <a:off x="603898" y="1181227"/>
            <a:ext cx="10647197" cy="106055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Introduction to ISDA Equity Derivatives Documentation</a:t>
            </a:r>
          </a:p>
          <a:p>
            <a:pPr marL="0" marR="0" lvl="0" indent="0" algn="l" defTabSz="91211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cs typeface="Arial"/>
              </a:rPr>
              <a:t>10:45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AM –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cs typeface="Arial"/>
              </a:rPr>
              <a:t>11:20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Arial"/>
              </a:rPr>
              <a:t> AM EST</a:t>
            </a:r>
          </a:p>
          <a:p>
            <a:pPr marL="0" marR="0" lvl="0" indent="0" algn="l" defTabSz="912114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8C6E0858-D79E-4BB1-A8F4-A1B7F1F09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78" y="164222"/>
            <a:ext cx="8957669" cy="5435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 rot="0" vert="horz" wrap="square" lIns="91435" tIns="45717" rIns="91435" bIns="4571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/>
                <a:cs typeface="Arial"/>
              </a:rPr>
              <a:t>ISDA Virtual Conference: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Introduction to Equity Derivatives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7E0564-0CFA-49FB-8872-AE8F986AFC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501" y="199134"/>
            <a:ext cx="1938370" cy="473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EE95B8-B274-4E89-9130-C69EC1B96C27}"/>
              </a:ext>
            </a:extLst>
          </p:cNvPr>
          <p:cNvSpPr/>
          <p:nvPr/>
        </p:nvSpPr>
        <p:spPr>
          <a:xfrm>
            <a:off x="603899" y="880517"/>
            <a:ext cx="2890663" cy="369326"/>
          </a:xfrm>
          <a:prstGeom prst="rect">
            <a:avLst/>
          </a:prstGeom>
        </p:spPr>
        <p:txBody>
          <a:bodyPr wrap="none" lIns="91440" tIns="45717" rIns="91440" bIns="45717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Tuesday, November 12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,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rPr>
              <a:t>2024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0C560E-968B-4157-BA1F-D528AF4EC4BE}"/>
              </a:ext>
            </a:extLst>
          </p:cNvPr>
          <p:cNvCxnSpPr/>
          <p:nvPr/>
        </p:nvCxnSpPr>
        <p:spPr>
          <a:xfrm>
            <a:off x="590284" y="819565"/>
            <a:ext cx="11041681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94499" y="6356350"/>
            <a:ext cx="6549852" cy="363929"/>
          </a:xfrm>
          <a:prstGeom prst="rect">
            <a:avLst/>
          </a:prstGeom>
        </p:spPr>
        <p:txBody>
          <a:bodyPr wrap="none" lIns="91440" tIns="45720" rIns="91440" bIns="4572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ISDA is a registered trademark of the International Swaps and Derivatives Association,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Copyright © 2024 International Swaps and Derivatives Association, Inc.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074FE9-3BBA-9C8C-F831-CCADFA0E903E}"/>
              </a:ext>
            </a:extLst>
          </p:cNvPr>
          <p:cNvGrpSpPr/>
          <p:nvPr/>
        </p:nvGrpSpPr>
        <p:grpSpPr>
          <a:xfrm>
            <a:off x="4184743" y="4652071"/>
            <a:ext cx="6855598" cy="667478"/>
            <a:chOff x="5264101" y="4105737"/>
            <a:chExt cx="711868" cy="6674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C6919C-2F9A-CB63-FCD8-B8D004334A95}"/>
                </a:ext>
              </a:extLst>
            </p:cNvPr>
            <p:cNvSpPr txBox="1"/>
            <p:nvPr/>
          </p:nvSpPr>
          <p:spPr>
            <a:xfrm>
              <a:off x="5413578" y="4105737"/>
              <a:ext cx="41291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Monica Chiu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D2D9F2-2748-6F51-03E5-90DB1CC11CF9}"/>
                </a:ext>
              </a:extLst>
            </p:cNvPr>
            <p:cNvSpPr txBox="1"/>
            <p:nvPr/>
          </p:nvSpPr>
          <p:spPr>
            <a:xfrm>
              <a:off x="5264101" y="4342328"/>
              <a:ext cx="71186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Senior Counsel, Asia Pacific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ISDA</a:t>
              </a: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D7CD7F0-8F99-67BD-C272-62FC5CF7B221}"/>
              </a:ext>
            </a:extLst>
          </p:cNvPr>
          <p:cNvGrpSpPr/>
          <p:nvPr/>
        </p:nvGrpSpPr>
        <p:grpSpPr>
          <a:xfrm>
            <a:off x="575268" y="4652071"/>
            <a:ext cx="6855598" cy="667478"/>
            <a:chOff x="5264101" y="4105737"/>
            <a:chExt cx="711868" cy="6674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651E96-C578-9601-932D-85F24732E25B}"/>
                </a:ext>
              </a:extLst>
            </p:cNvPr>
            <p:cNvSpPr txBox="1"/>
            <p:nvPr/>
          </p:nvSpPr>
          <p:spPr>
            <a:xfrm>
              <a:off x="5413578" y="4105737"/>
              <a:ext cx="41291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23232"/>
                  </a:solidFill>
                  <a:effectLst/>
                  <a:uLnTx/>
                  <a:uFillTx/>
                  <a:latin typeface="usual"/>
                  <a:cs typeface="Arial"/>
                </a:rPr>
                <a:t>Miller Brownstein</a:t>
              </a:r>
              <a:endParaRPr kumimoji="0" lang="en-IN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4B553E-592E-4CBC-CE61-CE5907516AAC}"/>
                </a:ext>
              </a:extLst>
            </p:cNvPr>
            <p:cNvSpPr txBox="1"/>
            <p:nvPr/>
          </p:nvSpPr>
          <p:spPr>
            <a:xfrm>
              <a:off x="5264101" y="4342328"/>
              <a:ext cx="71186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/>
                </a:rPr>
                <a:t>Director and Assistant General Counsel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Segoe UI" panose="020B05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Segoe UI" panose="020B0502040204020203" pitchFamily="34" charset="0"/>
                </a:rPr>
                <a:t>Bank of America</a:t>
              </a:r>
              <a:endParaRPr kumimoji="0" lang="en-IN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Segoe UI" panose="020B0502040204020203" pitchFamily="34" charset="0"/>
              </a:endParaRPr>
            </a:p>
          </p:txBody>
        </p:sp>
      </p:grpSp>
      <p:pic>
        <p:nvPicPr>
          <p:cNvPr id="12" name="Picture 11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DC51C4D-58A3-D988-1517-1A07589F08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94" y="2504271"/>
            <a:ext cx="1928646" cy="198683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erson in a black shirt&#10;&#10;Description automatically generated">
            <a:extLst>
              <a:ext uri="{FF2B5EF4-FFF2-40B4-BE49-F238E27FC236}">
                <a16:creationId xmlns:a16="http://schemas.microsoft.com/office/drawing/2014/main" id="{576748E3-7CD0-ECF6-B790-26DA035C8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915" y="2505083"/>
            <a:ext cx="1915255" cy="198584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41968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157</Words>
  <Application>Microsoft Office PowerPoint</Application>
  <PresentationFormat>Widescreen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usual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Valeriy Poddubchak</dc:creator>
  <cp:lastModifiedBy>Valeriy Poddubchak</cp:lastModifiedBy>
  <cp:revision>6</cp:revision>
  <dcterms:created xsi:type="dcterms:W3CDTF">2024-11-14T07:42:05Z</dcterms:created>
  <dcterms:modified xsi:type="dcterms:W3CDTF">2024-11-14T07:57:33Z</dcterms:modified>
</cp:coreProperties>
</file>